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1" r:id="rId4"/>
    <p:sldId id="257" r:id="rId5"/>
    <p:sldId id="264" r:id="rId6"/>
    <p:sldId id="263" r:id="rId7"/>
    <p:sldId id="258" r:id="rId8"/>
    <p:sldId id="265" r:id="rId9"/>
    <p:sldId id="267" r:id="rId10"/>
    <p:sldId id="266" r:id="rId11"/>
    <p:sldId id="26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64BB2-DD0E-4D45-823B-30EB3C572352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21C89-7D20-0E47-925D-052BA24F7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another plot --&gt; proportion of total # of bp that each gene eats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many samples have TPM values &gt;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21C89-7D20-0E47-925D-052BA24F7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F7F3-07D4-A04D-ABAB-1A9299C36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C1F36-AA64-4245-984F-A2263D8AF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1DEA-FAAE-084E-B2A9-BDE102BD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1642-DF75-544E-8277-48AB42FC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604C-CD46-C641-9107-72139236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6D8-81FC-2240-A4E5-78764F9A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6FEDA-B8C9-B648-980E-4EA1F5CF8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B83B-C59D-A945-B2FB-99AFAA14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578A-5EA2-D64D-80E8-415367FC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59C0-1561-E640-ACE4-31DA00B5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2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58149-3882-274A-A8EF-AE5CA7B3A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54C20-564F-9F40-BBE5-977EEC80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A36E-B587-4C4A-B08C-3FB011C3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5621-0544-CD47-AB85-9124127B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BF3C-9F8C-9C40-B57A-EE71DD6E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EA26-FF45-4040-A320-A79966D9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8EB-AB06-5C41-BCE7-B6F7E51D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FCD0-4E5D-0742-BD3F-0E4075D4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F8E-A75C-344D-903A-AE8E5058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E71B-6836-E343-9008-3F43FADB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56C-14AA-704D-B5C7-28D37507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EE76E-DCCC-5643-9B3B-C16A857A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F703-5B6A-AE42-990E-3C33760B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6655B-A252-624A-904F-FEA69CAC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433E1-774B-1F4E-A195-33023725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F06C-8573-0E45-B670-B0D6F38A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D437-47ED-334B-B602-3642BD1D7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46479-655E-544C-96AE-380AE01CC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49622-0CD9-1647-A389-CD547D6F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857C-405E-134E-926A-641DBA32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D65-BE20-EC4E-941D-FD242038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BA45-60F4-9E43-97CA-29D784C2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2ADB-67C1-FD45-BAC4-AFD08993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3919-1DB7-344A-9C96-98C1C6B6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36DD3-ED94-2345-86BF-984DC756E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AB70B-628E-184E-A42B-AA4D147DC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16753-0C6C-E245-BDEF-6B22056C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232C-FDF0-1A4B-A54A-745064F8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F1AC8-535C-E348-B6D9-34284781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EA2-2D11-7640-ABBD-7596762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B8818-E931-5140-8BF7-211B66FC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15F12-C3CC-9D4A-A672-83B0E94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EFA52-18BF-DE4A-A54B-4A723F66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F937E-9298-B141-A8DD-BE473EFB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4C253-7E24-EE4B-BF1E-F7A4FFEA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B673-4C5D-2043-8942-832C27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7E3-149E-BD4C-8C52-A9F0A2E6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B8B8-FBA6-B443-AD59-6C12AE40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7A02-0623-D34E-B804-294140E69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7DFD-7266-AA4F-A691-B710D6DE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16D7A-628B-194B-BB86-BA83F042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BDE10-B9DE-4C45-AC6E-62CEA1DE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55AD-384B-A24A-AEC8-BF8AE772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113-C37C-DF4F-8F39-0D30F8EDE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F2FA4-E099-A246-888D-BFE78BE1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FFFB2-2EA4-F347-BA9B-B034030D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3E5D5-37A4-5640-871A-28CD8AAF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71CF-3D8E-A44B-B1E1-3112A038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1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3E058-D54E-B04B-84D7-173F11FA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F501-4ED9-CF4E-9B8D-FCD4CC89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5F42-E0F8-4145-9DCD-A01AA2EDD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3E4B-19C1-B74B-9897-0DF3154CEFD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C9E92-5303-4246-81E1-F2F960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EF42-35F2-4D4A-A50E-2A5DC2BA9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C0718-9624-4E4F-AFC7-A6F69DE6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enome.cshlp.org/content/28/12/1779/T1.expan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-euro.ucsc.edu/cgi-bin/hgTracks?db=hg38&amp;textSize=12&amp;hgt.labelWidth=20&amp;pix=1100&amp;hgt.customText=http://apprisws.bioinfo.cnio.es/rest/exporter/id/homo_sapiens/ENSG00000167077?format=bed%26as=hg38%26methods=appris,firestar,matador3d,spade,corsair,thump,crash,appris,proteo,proteo%26ids=ENST00000401548|ENST00000403492|ENST00000423900|ENST00000540833|%26sc=ensembl%26ds=e101v37&amp;knownGene.label.gencodeId=1&amp;knownGene.label.gene=0&amp;knownGene.label.kgId=0&amp;knownGene.label.prot=0&amp;knownGene.label.omimhg38=0&amp;knownGene.show.comprehensive=1&amp;knownGene.show.spliceVariants=1&amp;knownGene.show.noncoding=0&amp;wgEncodeGencodeCompVM4_sel=1&amp;wgEncodeGencodeBasicVM4_sel=0&amp;wgEncodeGencodePseudoGeneVM4_sel=0&amp;wgEncodeGencodeCompVM4.label=access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DF34-833D-6143-9BBA-E0A443548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TwinStrand</a:t>
            </a:r>
            <a:r>
              <a:rPr lang="en-US" dirty="0"/>
              <a:t> Panel </a:t>
            </a:r>
            <a:r>
              <a:rPr lang="en-US"/>
              <a:t>– v3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C6049-50C8-6E4C-AD7A-1EC2C3309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Kunisaki</a:t>
            </a:r>
            <a:endParaRPr lang="en-US" dirty="0"/>
          </a:p>
          <a:p>
            <a:r>
              <a:rPr lang="en-US"/>
              <a:t>2/12/2021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5E855-5AF6-3B49-9EBA-D9C12C55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2"/>
            <a:ext cx="12192000" cy="653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67A70-35B3-FF4F-8B8A-4226B21B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36" y="447509"/>
            <a:ext cx="4876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BAE5-747A-9244-9EB5-22C75C03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to select exons to look 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0524-3916-B74C-9836-80F0912C4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2326"/>
            <a:ext cx="10515600" cy="31232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Gene: ATM (ENST00000278616 – transcript id)</a:t>
            </a:r>
          </a:p>
          <a:p>
            <a:r>
              <a:rPr lang="en-US" dirty="0"/>
              <a:t>Exons associated with </a:t>
            </a:r>
            <a:r>
              <a:rPr lang="en-US" dirty="0" err="1"/>
              <a:t>Pfam</a:t>
            </a:r>
            <a:r>
              <a:rPr lang="en-US" dirty="0"/>
              <a:t> functional domains (transcript specific)</a:t>
            </a:r>
          </a:p>
          <a:p>
            <a:pPr lvl="1"/>
            <a:r>
              <a:rPr lang="en-US" dirty="0" err="1"/>
              <a:t>Ensembldb</a:t>
            </a:r>
            <a:r>
              <a:rPr lang="en-US" dirty="0"/>
              <a:t> R package</a:t>
            </a:r>
          </a:p>
          <a:p>
            <a:pPr lvl="1"/>
            <a:r>
              <a:rPr lang="en-US" dirty="0"/>
              <a:t>UCSC Genome Browser – could not specify transcript id</a:t>
            </a:r>
          </a:p>
          <a:p>
            <a:r>
              <a:rPr lang="en-US" dirty="0"/>
              <a:t>Exons harboring cancer hotspot mutations </a:t>
            </a:r>
          </a:p>
          <a:p>
            <a:pPr lvl="1"/>
            <a:r>
              <a:rPr lang="en-US" dirty="0"/>
              <a:t>Convert protein coordinate </a:t>
            </a:r>
            <a:r>
              <a:rPr lang="en-US" dirty="0">
                <a:sym typeface="Wingdings" pitchFamily="2" charset="2"/>
              </a:rPr>
              <a:t> genomic coordinates </a:t>
            </a:r>
          </a:p>
          <a:p>
            <a:pPr lvl="1"/>
            <a:r>
              <a:rPr lang="en-US" dirty="0" err="1">
                <a:sym typeface="Wingdings" pitchFamily="2" charset="2"/>
              </a:rPr>
              <a:t>ProteinToGenome</a:t>
            </a:r>
            <a:r>
              <a:rPr lang="en-US" dirty="0">
                <a:sym typeface="Wingdings" pitchFamily="2" charset="2"/>
              </a:rPr>
              <a:t> function in </a:t>
            </a:r>
            <a:r>
              <a:rPr lang="en-US" dirty="0" err="1">
                <a:sym typeface="Wingdings" pitchFamily="2" charset="2"/>
              </a:rPr>
              <a:t>ensembldb</a:t>
            </a:r>
            <a:r>
              <a:rPr lang="en-US" dirty="0">
                <a:sym typeface="Wingdings" pitchFamily="2" charset="2"/>
              </a:rPr>
              <a:t> R package</a:t>
            </a:r>
            <a:endParaRPr lang="en-US" dirty="0"/>
          </a:p>
          <a:p>
            <a:r>
              <a:rPr lang="en-US" dirty="0"/>
              <a:t>Exon GC content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4D503-AF20-9648-8D13-AF959A3C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618"/>
            <a:ext cx="12192000" cy="23672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073FD-4198-104A-AC2E-7C1A56F7971E}"/>
              </a:ext>
            </a:extLst>
          </p:cNvPr>
          <p:cNvGrpSpPr/>
          <p:nvPr/>
        </p:nvGrpSpPr>
        <p:grpSpPr>
          <a:xfrm>
            <a:off x="2130725" y="2708694"/>
            <a:ext cx="9756475" cy="310550"/>
            <a:chOff x="2130725" y="2708694"/>
            <a:chExt cx="9756475" cy="3105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23D715-396A-4B41-92F2-6BB141D67D0B}"/>
                </a:ext>
              </a:extLst>
            </p:cNvPr>
            <p:cNvSpPr/>
            <p:nvPr/>
          </p:nvSpPr>
          <p:spPr>
            <a:xfrm>
              <a:off x="2130725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80B77-DAC2-C44E-850C-23B368ECB726}"/>
                </a:ext>
              </a:extLst>
            </p:cNvPr>
            <p:cNvSpPr/>
            <p:nvPr/>
          </p:nvSpPr>
          <p:spPr>
            <a:xfrm>
              <a:off x="6133379" y="2708694"/>
              <a:ext cx="3105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C3DFC8-B919-0941-B519-76F355B1D4AA}"/>
                </a:ext>
              </a:extLst>
            </p:cNvPr>
            <p:cNvSpPr/>
            <p:nvPr/>
          </p:nvSpPr>
          <p:spPr>
            <a:xfrm>
              <a:off x="11043250" y="2708694"/>
              <a:ext cx="843950" cy="31055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60987-A4CE-4F4C-9B0A-A35160B6002E}"/>
              </a:ext>
            </a:extLst>
          </p:cNvPr>
          <p:cNvGrpSpPr/>
          <p:nvPr/>
        </p:nvGrpSpPr>
        <p:grpSpPr>
          <a:xfrm>
            <a:off x="838200" y="2035834"/>
            <a:ext cx="11281913" cy="612475"/>
            <a:chOff x="838200" y="2035834"/>
            <a:chExt cx="11281913" cy="6124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38E58-FA7C-E14D-AA5B-CB20B4194227}"/>
                </a:ext>
              </a:extLst>
            </p:cNvPr>
            <p:cNvSpPr/>
            <p:nvPr/>
          </p:nvSpPr>
          <p:spPr>
            <a:xfrm>
              <a:off x="838200" y="2035834"/>
              <a:ext cx="116312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E9D72C-F1E5-4440-8D79-0D5E49C2D075}"/>
                </a:ext>
              </a:extLst>
            </p:cNvPr>
            <p:cNvSpPr/>
            <p:nvPr/>
          </p:nvSpPr>
          <p:spPr>
            <a:xfrm>
              <a:off x="8210909" y="2044460"/>
              <a:ext cx="2071778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9A98C4-8331-C646-90CF-02C9DF8D2C17}"/>
                </a:ext>
              </a:extLst>
            </p:cNvPr>
            <p:cNvSpPr/>
            <p:nvPr/>
          </p:nvSpPr>
          <p:spPr>
            <a:xfrm>
              <a:off x="10600427" y="2040498"/>
              <a:ext cx="1519686" cy="6038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7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F6D9-1B29-9D42-A6B9-AE582002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with the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4B19-E453-9D48-A670-A77F6A84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need to check for many, many bugs</a:t>
            </a:r>
          </a:p>
          <a:p>
            <a:pPr lvl="1"/>
            <a:r>
              <a:rPr lang="en-US" dirty="0"/>
              <a:t>Can one exon contribute to multiple </a:t>
            </a:r>
            <a:r>
              <a:rPr lang="en-US" dirty="0" err="1"/>
              <a:t>pfam</a:t>
            </a:r>
            <a:r>
              <a:rPr lang="en-US" dirty="0"/>
              <a:t> domains in the same transcript? </a:t>
            </a:r>
          </a:p>
          <a:p>
            <a:pPr lvl="1"/>
            <a:r>
              <a:rPr lang="en-US" dirty="0"/>
              <a:t>Why were CDS sequences not attainable for some </a:t>
            </a:r>
            <a:r>
              <a:rPr lang="en-US" dirty="0" err="1"/>
              <a:t>transcript_ids</a:t>
            </a:r>
            <a:r>
              <a:rPr lang="en-US" dirty="0"/>
              <a:t>? </a:t>
            </a:r>
            <a:r>
              <a:rPr lang="en-US" dirty="0">
                <a:sym typeface="Wingdings" pitchFamily="2" charset="2"/>
              </a:rPr>
              <a:t> could not get accurate genomic coordinates from protein coordinates…</a:t>
            </a:r>
            <a:endParaRPr lang="en-US" dirty="0"/>
          </a:p>
          <a:p>
            <a:pPr lvl="1"/>
            <a:r>
              <a:rPr lang="en-US" dirty="0"/>
              <a:t>Some genes were not in </a:t>
            </a:r>
            <a:r>
              <a:rPr lang="en-US" dirty="0" err="1"/>
              <a:t>GTEx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H3F3A</a:t>
            </a:r>
          </a:p>
          <a:p>
            <a:pPr lvl="2"/>
            <a:r>
              <a:rPr lang="en-US" dirty="0"/>
              <a:t>H3F3B</a:t>
            </a:r>
          </a:p>
          <a:p>
            <a:r>
              <a:rPr lang="en-US" dirty="0"/>
              <a:t>Does not include AZF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7ADD-2AEE-A747-8E7C-D0FCE32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</a:t>
            </a:r>
            <a:r>
              <a:rPr lang="en-US" dirty="0" err="1"/>
              <a:t>TwinStrand</a:t>
            </a:r>
            <a:r>
              <a:rPr lang="en-US" dirty="0"/>
              <a:t> panel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BA288-45D2-B346-A248-93B75379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5748"/>
            <a:ext cx="10515600" cy="33960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prioritize exons: </a:t>
            </a:r>
          </a:p>
          <a:p>
            <a:pPr lvl="1"/>
            <a:r>
              <a:rPr lang="en-US" dirty="0"/>
              <a:t>Selfish mutations </a:t>
            </a:r>
            <a:r>
              <a:rPr lang="en-US" dirty="0">
                <a:sym typeface="Wingdings" pitchFamily="2" charset="2"/>
              </a:rPr>
              <a:t> use similar panel as Maher et al (</a:t>
            </a:r>
            <a:r>
              <a:rPr lang="en-US" dirty="0">
                <a:sym typeface="Wingdings" pitchFamily="2" charset="2"/>
                <a:hlinkClick r:id="rId2"/>
              </a:rPr>
              <a:t>https://genome.cshlp.org/content/28/12/1779/T1.expansion.html</a:t>
            </a:r>
            <a:r>
              <a:rPr lang="en-US" dirty="0">
                <a:sym typeface="Wingdings" pitchFamily="2" charset="2"/>
              </a:rPr>
              <a:t>) </a:t>
            </a:r>
          </a:p>
          <a:p>
            <a:pPr lvl="1"/>
            <a:r>
              <a:rPr lang="en-US" dirty="0">
                <a:sym typeface="Wingdings" pitchFamily="2" charset="2"/>
              </a:rPr>
              <a:t>Cancer genes? Autism risk genes? </a:t>
            </a:r>
          </a:p>
          <a:p>
            <a:pPr lvl="2"/>
            <a:r>
              <a:rPr lang="en-US" dirty="0">
                <a:sym typeface="Wingdings" pitchFamily="2" charset="2"/>
              </a:rPr>
              <a:t>Cancer hotspot mutations? Any mutation in cancer gene? </a:t>
            </a:r>
          </a:p>
          <a:p>
            <a:pPr lvl="2"/>
            <a:r>
              <a:rPr lang="en-US" dirty="0">
                <a:sym typeface="Wingdings" pitchFamily="2" charset="2"/>
              </a:rPr>
              <a:t>COSMIC</a:t>
            </a:r>
          </a:p>
          <a:p>
            <a:pPr lvl="2"/>
            <a:r>
              <a:rPr lang="en-US" dirty="0" err="1">
                <a:sym typeface="Wingdings" pitchFamily="2" charset="2"/>
              </a:rPr>
              <a:t>cBioPortal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 err="1">
                <a:sym typeface="Wingdings" pitchFamily="2" charset="2"/>
              </a:rPr>
              <a:t>ClinVar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Exon expression from </a:t>
            </a:r>
            <a:r>
              <a:rPr lang="en-US" dirty="0" err="1">
                <a:sym typeface="Wingdings" pitchFamily="2" charset="2"/>
              </a:rPr>
              <a:t>GTEx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Make sure testis samples from </a:t>
            </a:r>
            <a:r>
              <a:rPr lang="en-US" dirty="0" err="1">
                <a:sym typeface="Wingdings" pitchFamily="2" charset="2"/>
              </a:rPr>
              <a:t>GTEx</a:t>
            </a:r>
            <a:r>
              <a:rPr lang="en-US" dirty="0">
                <a:sym typeface="Wingdings" pitchFamily="2" charset="2"/>
              </a:rPr>
              <a:t> are from healthy men? Or still use men with testicular cancer (e.g. from </a:t>
            </a:r>
            <a:r>
              <a:rPr lang="en-US" dirty="0" err="1">
                <a:sym typeface="Wingdings" pitchFamily="2" charset="2"/>
              </a:rPr>
              <a:t>cBioPortal</a:t>
            </a:r>
            <a:r>
              <a:rPr lang="en-US" dirty="0">
                <a:sym typeface="Wingdings" pitchFamily="2" charset="2"/>
              </a:rPr>
              <a:t>)?  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DA6B7-8091-C348-8C98-1409516A6D01}"/>
              </a:ext>
            </a:extLst>
          </p:cNvPr>
          <p:cNvGrpSpPr/>
          <p:nvPr/>
        </p:nvGrpSpPr>
        <p:grpSpPr>
          <a:xfrm>
            <a:off x="165702" y="5063655"/>
            <a:ext cx="9235773" cy="1595937"/>
            <a:chOff x="165702" y="5063655"/>
            <a:chExt cx="9235773" cy="15959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137708-F0CB-E743-A3EE-2BDE5EBDE93F}"/>
                </a:ext>
              </a:extLst>
            </p:cNvPr>
            <p:cNvGrpSpPr/>
            <p:nvPr/>
          </p:nvGrpSpPr>
          <p:grpSpPr>
            <a:xfrm>
              <a:off x="165702" y="5158595"/>
              <a:ext cx="9235773" cy="1500997"/>
              <a:chOff x="5546785" y="2648309"/>
              <a:chExt cx="6306095" cy="102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9CB7786-6853-4B4D-A322-422ADA6B3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039"/>
              <a:stretch/>
            </p:blipFill>
            <p:spPr>
              <a:xfrm>
                <a:off x="5546785" y="2648309"/>
                <a:ext cx="6306095" cy="78069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BCD961-9688-0146-8C38-41B542CAF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036" b="-742"/>
              <a:stretch/>
            </p:blipFill>
            <p:spPr>
              <a:xfrm>
                <a:off x="5546785" y="3454699"/>
                <a:ext cx="6306095" cy="21847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633C5F-994B-CD45-BFB5-41CCE1BB482A}"/>
                </a:ext>
              </a:extLst>
            </p:cNvPr>
            <p:cNvSpPr txBox="1"/>
            <p:nvPr/>
          </p:nvSpPr>
          <p:spPr>
            <a:xfrm>
              <a:off x="6685472" y="506365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MEI1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5FE393-1CCC-CB43-9A31-D9B4AB10B0E3}"/>
                </a:ext>
              </a:extLst>
            </p:cNvPr>
            <p:cNvSpPr/>
            <p:nvPr/>
          </p:nvSpPr>
          <p:spPr>
            <a:xfrm>
              <a:off x="5805577" y="5567924"/>
              <a:ext cx="2372265" cy="162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F4D2CF-45A9-6E43-A80B-06B029FFEDD6}"/>
              </a:ext>
            </a:extLst>
          </p:cNvPr>
          <p:cNvGrpSpPr/>
          <p:nvPr/>
        </p:nvGrpSpPr>
        <p:grpSpPr>
          <a:xfrm>
            <a:off x="9341090" y="5248320"/>
            <a:ext cx="2546111" cy="1244555"/>
            <a:chOff x="9341090" y="5248320"/>
            <a:chExt cx="2546111" cy="12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2C4082-846E-A641-B9AC-B460F7453808}"/>
                </a:ext>
              </a:extLst>
            </p:cNvPr>
            <p:cNvGrpSpPr/>
            <p:nvPr/>
          </p:nvGrpSpPr>
          <p:grpSpPr>
            <a:xfrm>
              <a:off x="9341090" y="5248321"/>
              <a:ext cx="2485725" cy="1172676"/>
              <a:chOff x="869950" y="2368549"/>
              <a:chExt cx="4495680" cy="21209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40FB87-4517-0344-90A4-07C387FCF7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3481"/>
              <a:stretch/>
            </p:blipFill>
            <p:spPr>
              <a:xfrm>
                <a:off x="869950" y="2368550"/>
                <a:ext cx="1726601" cy="2120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C98536-9FA1-1646-809C-363CE79C3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701" t="-563" r="-193" b="563"/>
              <a:stretch/>
            </p:blipFill>
            <p:spPr>
              <a:xfrm>
                <a:off x="2596551" y="2368549"/>
                <a:ext cx="2769079" cy="2120901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A74370-24E3-5B42-A53B-2DDB10A31BE6}"/>
                </a:ext>
              </a:extLst>
            </p:cNvPr>
            <p:cNvSpPr/>
            <p:nvPr/>
          </p:nvSpPr>
          <p:spPr>
            <a:xfrm>
              <a:off x="10295753" y="5248320"/>
              <a:ext cx="1591448" cy="1244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2E1-0F05-8A41-B066-689A6150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1922-8D22-FB4C-BE3B-7ADCA04A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83" y="1825625"/>
            <a:ext cx="354545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GTF file </a:t>
            </a:r>
          </a:p>
          <a:p>
            <a:r>
              <a:rPr lang="en-US" dirty="0" err="1"/>
              <a:t>gene_names</a:t>
            </a:r>
            <a:endParaRPr lang="en-US" dirty="0"/>
          </a:p>
          <a:p>
            <a:r>
              <a:rPr lang="en-US" dirty="0" err="1"/>
              <a:t>gene_ids</a:t>
            </a:r>
            <a:endParaRPr lang="en-US" dirty="0"/>
          </a:p>
          <a:p>
            <a:r>
              <a:rPr lang="en-US" dirty="0" err="1"/>
              <a:t>transcript_ids</a:t>
            </a:r>
            <a:endParaRPr lang="en-US" dirty="0"/>
          </a:p>
          <a:p>
            <a:r>
              <a:rPr lang="en-US" dirty="0"/>
              <a:t>exon positions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0E1327-BB1F-3F48-8997-5370D67DA553}"/>
              </a:ext>
            </a:extLst>
          </p:cNvPr>
          <p:cNvSpPr txBox="1">
            <a:spLocks/>
          </p:cNvSpPr>
          <p:nvPr/>
        </p:nvSpPr>
        <p:spPr>
          <a:xfrm>
            <a:off x="4326148" y="1825625"/>
            <a:ext cx="35454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APPRIS file </a:t>
            </a:r>
          </a:p>
          <a:p>
            <a:r>
              <a:rPr lang="en-US" dirty="0"/>
              <a:t>Functionally important isoforms/transcripts</a:t>
            </a:r>
          </a:p>
          <a:p>
            <a:r>
              <a:rPr lang="en-US" dirty="0"/>
              <a:t>Proteomics </a:t>
            </a:r>
          </a:p>
          <a:p>
            <a:r>
              <a:rPr lang="en-US" dirty="0"/>
              <a:t>Cross-species conservation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65B03D-1109-EE46-97BD-56B8880E5B31}"/>
              </a:ext>
            </a:extLst>
          </p:cNvPr>
          <p:cNvSpPr txBox="1">
            <a:spLocks/>
          </p:cNvSpPr>
          <p:nvPr/>
        </p:nvSpPr>
        <p:spPr>
          <a:xfrm>
            <a:off x="8298613" y="1825625"/>
            <a:ext cx="3545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b="1" u="sng" dirty="0" err="1"/>
              <a:t>GTEx</a:t>
            </a:r>
            <a:r>
              <a:rPr lang="en-US" sz="2800" b="1" u="sng" dirty="0"/>
              <a:t> file</a:t>
            </a:r>
          </a:p>
          <a:p>
            <a:r>
              <a:rPr lang="en-US" dirty="0"/>
              <a:t>Tissue specific gene expression </a:t>
            </a:r>
          </a:p>
          <a:p>
            <a:r>
              <a:rPr lang="en-US" dirty="0"/>
              <a:t>~330 testis samples</a:t>
            </a:r>
          </a:p>
          <a:p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46A90-0B51-F149-819B-3B0B885D6C9C}"/>
              </a:ext>
            </a:extLst>
          </p:cNvPr>
          <p:cNvSpPr txBox="1"/>
          <p:nvPr/>
        </p:nvSpPr>
        <p:spPr>
          <a:xfrm>
            <a:off x="9180945" y="6488668"/>
            <a:ext cx="292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Rodriguez et al,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264DD-23B1-514C-A7C8-3843375F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7" y="4521839"/>
            <a:ext cx="2553108" cy="215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C4020-4C46-0F4F-B66C-DBCAFBE3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5172605"/>
            <a:ext cx="3371273" cy="1004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7C37F-AF4D-B449-97EB-9B8AD0EB0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60" y="3670939"/>
            <a:ext cx="2950131" cy="7375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06AF41E-6430-D347-B91C-058958A2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5" y="5373557"/>
            <a:ext cx="3451699" cy="4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9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A221-554C-A34A-BE0B-1FE39D05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5" y="0"/>
            <a:ext cx="10515600" cy="1325563"/>
          </a:xfrm>
        </p:spPr>
        <p:txBody>
          <a:bodyPr/>
          <a:lstStyle/>
          <a:p>
            <a:r>
              <a:rPr lang="en-US" dirty="0"/>
              <a:t>General Analysis Overview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E900AC-1BDC-8F4D-B7B4-0A93BD3B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" y="1086928"/>
            <a:ext cx="11887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D0DF-F047-7343-81C7-ECE0B63D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Functionally Important Isoforms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FD614-23E8-4D4D-BCA0-C2F3A5B8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1462557"/>
            <a:ext cx="9919855" cy="51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3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66A1-20DA-254A-986E-37EE98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Principal Isoform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375F-31AA-D942-8439-9BCFCEAB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4346" y="365124"/>
            <a:ext cx="3147290" cy="10110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NOTE: </a:t>
            </a:r>
          </a:p>
          <a:p>
            <a:r>
              <a:rPr lang="en-US" dirty="0"/>
              <a:t>Multiple transcripts can have same </a:t>
            </a:r>
            <a:r>
              <a:rPr lang="en-US" dirty="0" err="1"/>
              <a:t>CoDing</a:t>
            </a:r>
            <a:r>
              <a:rPr lang="en-US" dirty="0"/>
              <a:t> Sequence (CDS)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0FB87-A8B9-DD4C-AA12-6469D8B1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44" b="73715"/>
          <a:stretch/>
        </p:blipFill>
        <p:spPr>
          <a:xfrm>
            <a:off x="136025" y="1449821"/>
            <a:ext cx="2080702" cy="132556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287554-3B88-1B49-A536-B55534A4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r="68674" b="73715"/>
          <a:stretch/>
        </p:blipFill>
        <p:spPr>
          <a:xfrm>
            <a:off x="2216726" y="1449820"/>
            <a:ext cx="1653309" cy="132556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E904B7-4061-0A4D-AA20-540959242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6" r="55657" b="67943"/>
          <a:stretch/>
        </p:blipFill>
        <p:spPr>
          <a:xfrm>
            <a:off x="3870035" y="1449819"/>
            <a:ext cx="1551710" cy="16166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7E0DED-2E26-3D48-B995-1B0394A2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43" r="49071" b="67943"/>
          <a:stretch/>
        </p:blipFill>
        <p:spPr>
          <a:xfrm>
            <a:off x="5421744" y="1449819"/>
            <a:ext cx="785091" cy="16166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70F393-4A6F-2E42-80FF-BA9415A3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r="30222" b="67943"/>
          <a:stretch/>
        </p:blipFill>
        <p:spPr>
          <a:xfrm>
            <a:off x="6206834" y="1449819"/>
            <a:ext cx="2246746" cy="161665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4580D33-1C08-214E-B2A7-A1BFFDA8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8" r="720" b="67943"/>
          <a:stretch/>
        </p:blipFill>
        <p:spPr>
          <a:xfrm>
            <a:off x="8453579" y="1449819"/>
            <a:ext cx="3516747" cy="161665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B2299BF-B8D0-6F46-AEB2-110A834A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0" t="32057" r="30222" b="37357"/>
          <a:stretch/>
        </p:blipFill>
        <p:spPr>
          <a:xfrm>
            <a:off x="6206834" y="3066473"/>
            <a:ext cx="2246745" cy="154247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1CDEA8-1AF2-3B48-8461-2F89BDE2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79" t="32057" r="719" b="37357"/>
          <a:stretch/>
        </p:blipFill>
        <p:spPr>
          <a:xfrm>
            <a:off x="8453578" y="3066473"/>
            <a:ext cx="3516747" cy="154247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E98BB86-AC46-6A4B-BFE7-62FC704A2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32056" r="49071" b="57320"/>
          <a:stretch/>
        </p:blipFill>
        <p:spPr>
          <a:xfrm>
            <a:off x="221674" y="3066472"/>
            <a:ext cx="5985158" cy="53570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1B5EF72-DB75-C041-BD6D-B589D0B3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42681" r="74719" b="32866"/>
          <a:stretch/>
        </p:blipFill>
        <p:spPr>
          <a:xfrm>
            <a:off x="221675" y="3569854"/>
            <a:ext cx="2927926" cy="123305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19FFD9-5381-F146-B9CF-EB1927F09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t="42679" r="49072" b="32870"/>
          <a:stretch/>
        </p:blipFill>
        <p:spPr>
          <a:xfrm>
            <a:off x="3149598" y="3602181"/>
            <a:ext cx="3057234" cy="1233055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ADF294CF-E161-0545-8335-D4ADA152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" t="67133" r="73092" b="-6"/>
          <a:stretch/>
        </p:blipFill>
        <p:spPr>
          <a:xfrm>
            <a:off x="221673" y="4802909"/>
            <a:ext cx="3121892" cy="165763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41DF19E-C417-3C42-BE2C-5852F2335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t="67133" r="49073" b="-6"/>
          <a:stretch/>
        </p:blipFill>
        <p:spPr>
          <a:xfrm>
            <a:off x="3343564" y="4802909"/>
            <a:ext cx="2863267" cy="1657639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0D64A7F-85DC-DE4C-9CB2-B97932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26" t="63327" r="726" b="-6"/>
          <a:stretch/>
        </p:blipFill>
        <p:spPr>
          <a:xfrm>
            <a:off x="6206831" y="4608945"/>
            <a:ext cx="5763494" cy="18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1AD-9E08-5D4E-B358-7DA1AF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APPRIS – Example with MEI1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4189-555A-2440-ACD9-43A2F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9" y="1505527"/>
            <a:ext cx="2808738" cy="231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80AB-AA44-1945-9985-64148966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9" y="3937148"/>
            <a:ext cx="10908461" cy="2555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35562-DA11-F648-921E-DEC7CCB8F5B9}"/>
              </a:ext>
            </a:extLst>
          </p:cNvPr>
          <p:cNvSpPr txBox="1"/>
          <p:nvPr/>
        </p:nvSpPr>
        <p:spPr>
          <a:xfrm>
            <a:off x="5754989" y="2274521"/>
            <a:ext cx="277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MEI1 Genome Browser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8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4C6B-7834-F441-B3A7-5E75AAA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– Target Gene Expression in Testis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8453A-23A5-864B-B2B7-6EA086F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FD0385-898B-514A-81A2-4F85AB227B85}"/>
              </a:ext>
            </a:extLst>
          </p:cNvPr>
          <p:cNvGrpSpPr/>
          <p:nvPr/>
        </p:nvGrpSpPr>
        <p:grpSpPr>
          <a:xfrm>
            <a:off x="533530" y="1753307"/>
            <a:ext cx="11575081" cy="3035747"/>
            <a:chOff x="533530" y="1753307"/>
            <a:chExt cx="11575081" cy="30357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36193F-E535-8844-8075-FEDF6E384A96}"/>
                </a:ext>
              </a:extLst>
            </p:cNvPr>
            <p:cNvSpPr/>
            <p:nvPr/>
          </p:nvSpPr>
          <p:spPr>
            <a:xfrm>
              <a:off x="10963563" y="1753307"/>
              <a:ext cx="983411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98AAB-123C-BB4E-9DFE-CBF7D8954087}"/>
                </a:ext>
              </a:extLst>
            </p:cNvPr>
            <p:cNvSpPr/>
            <p:nvPr/>
          </p:nvSpPr>
          <p:spPr>
            <a:xfrm>
              <a:off x="11259127" y="4667379"/>
              <a:ext cx="849484" cy="121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A204FE-E815-1245-86AB-D8FE3467BC40}"/>
                </a:ext>
              </a:extLst>
            </p:cNvPr>
            <p:cNvSpPr/>
            <p:nvPr/>
          </p:nvSpPr>
          <p:spPr>
            <a:xfrm>
              <a:off x="533530" y="4658143"/>
              <a:ext cx="1239851" cy="1309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BEFE5C8B-0FF7-714A-B921-63F2DC5224BC}"/>
                </a:ext>
              </a:extLst>
            </p:cNvPr>
            <p:cNvSpPr/>
            <p:nvPr/>
          </p:nvSpPr>
          <p:spPr>
            <a:xfrm>
              <a:off x="1378559" y="1773866"/>
              <a:ext cx="394822" cy="1955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8F54279-FF55-FE4F-8C6B-978EE740107C}"/>
              </a:ext>
            </a:extLst>
          </p:cNvPr>
          <p:cNvSpPr/>
          <p:nvPr/>
        </p:nvSpPr>
        <p:spPr>
          <a:xfrm>
            <a:off x="1378559" y="1485886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B6AAE4-753C-E84D-8D60-C5C660599043}"/>
              </a:ext>
            </a:extLst>
          </p:cNvPr>
          <p:cNvSpPr/>
          <p:nvPr/>
        </p:nvSpPr>
        <p:spPr>
          <a:xfrm rot="11667780">
            <a:off x="1992779" y="1736895"/>
            <a:ext cx="394822" cy="1955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2892B-112A-0248-B5EC-34BC6D345512}"/>
              </a:ext>
            </a:extLst>
          </p:cNvPr>
          <p:cNvSpPr txBox="1">
            <a:spLocks/>
          </p:cNvSpPr>
          <p:nvPr/>
        </p:nvSpPr>
        <p:spPr>
          <a:xfrm>
            <a:off x="4869873" y="0"/>
            <a:ext cx="63892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GTEx</a:t>
            </a:r>
            <a:r>
              <a:rPr lang="en-US" dirty="0"/>
              <a:t> – Example with MEI1 </a:t>
            </a:r>
          </a:p>
        </p:txBody>
      </p:sp>
    </p:spTree>
    <p:extLst>
      <p:ext uri="{BB962C8B-B14F-4D97-AF65-F5344CB8AC3E}">
        <p14:creationId xmlns:p14="http://schemas.microsoft.com/office/powerpoint/2010/main" val="18143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897D4C4-537A-0148-A8E0-5EF3AEC15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296E0-3912-6E47-8CF6-7064766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43"/>
            <a:ext cx="12192000" cy="65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1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4E11E-5401-584D-A91D-E1D16566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43" y="321856"/>
            <a:ext cx="3985798" cy="120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D346F-E648-3049-94BE-6A93D027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56" y="1888687"/>
            <a:ext cx="4389629" cy="2138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A6041B-E8AB-6447-973E-F25E373D6D88}"/>
              </a:ext>
            </a:extLst>
          </p:cNvPr>
          <p:cNvGrpSpPr/>
          <p:nvPr/>
        </p:nvGrpSpPr>
        <p:grpSpPr>
          <a:xfrm>
            <a:off x="-2012" y="82954"/>
            <a:ext cx="7392838" cy="3977124"/>
            <a:chOff x="0" y="130029"/>
            <a:chExt cx="12192000" cy="65589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2ED5EF-3E0C-4940-9959-BF5F4A45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98"/>
            <a:stretch/>
          </p:blipFill>
          <p:spPr>
            <a:xfrm>
              <a:off x="0" y="130029"/>
              <a:ext cx="12192000" cy="6558929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074A6C-E26D-5147-82BC-CCA65EFA2B2C}"/>
                </a:ext>
              </a:extLst>
            </p:cNvPr>
            <p:cNvGrpSpPr/>
            <p:nvPr/>
          </p:nvGrpSpPr>
          <p:grpSpPr>
            <a:xfrm>
              <a:off x="428197" y="1510944"/>
              <a:ext cx="11001803" cy="5017637"/>
              <a:chOff x="428197" y="1510944"/>
              <a:chExt cx="11001803" cy="501763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FEEBD6-60F2-1B48-9DE9-DA736E7EA147}"/>
                  </a:ext>
                </a:extLst>
              </p:cNvPr>
              <p:cNvSpPr/>
              <p:nvPr/>
            </p:nvSpPr>
            <p:spPr>
              <a:xfrm rot="879812">
                <a:off x="3979347" y="5190575"/>
                <a:ext cx="134468" cy="13380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CAE031C-FBE2-6349-976D-74C164E16091}"/>
                  </a:ext>
                </a:extLst>
              </p:cNvPr>
              <p:cNvSpPr/>
              <p:nvPr/>
            </p:nvSpPr>
            <p:spPr>
              <a:xfrm>
                <a:off x="4115721" y="2917313"/>
                <a:ext cx="119849" cy="21470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7E912D-36FA-1E4C-89B7-9F450178EA0B}"/>
                  </a:ext>
                </a:extLst>
              </p:cNvPr>
              <p:cNvSpPr/>
              <p:nvPr/>
            </p:nvSpPr>
            <p:spPr>
              <a:xfrm>
                <a:off x="428197" y="1510944"/>
                <a:ext cx="3626218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021211-63F4-CD48-97B4-6FD580D0788F}"/>
                  </a:ext>
                </a:extLst>
              </p:cNvPr>
              <p:cNvSpPr/>
              <p:nvPr/>
            </p:nvSpPr>
            <p:spPr>
              <a:xfrm>
                <a:off x="4342285" y="1510944"/>
                <a:ext cx="7087715" cy="37166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C0AA0A-7948-9647-BA88-FBE92BB8195D}"/>
              </a:ext>
            </a:extLst>
          </p:cNvPr>
          <p:cNvGrpSpPr/>
          <p:nvPr/>
        </p:nvGrpSpPr>
        <p:grpSpPr>
          <a:xfrm>
            <a:off x="428199" y="4163453"/>
            <a:ext cx="9979779" cy="2611593"/>
            <a:chOff x="428199" y="4163453"/>
            <a:chExt cx="9979779" cy="2611593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D10DE69-6AE3-2A4A-B406-A84987F55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4525"/>
            <a:stretch/>
          </p:blipFill>
          <p:spPr>
            <a:xfrm>
              <a:off x="428199" y="4163453"/>
              <a:ext cx="9979779" cy="410845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7D6B4C5-B12E-9B46-8991-1352FACB1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475" b="66066"/>
            <a:stretch/>
          </p:blipFill>
          <p:spPr>
            <a:xfrm>
              <a:off x="428199" y="4574298"/>
              <a:ext cx="9979779" cy="490064"/>
            </a:xfrm>
            <a:prstGeom prst="rect">
              <a:avLst/>
            </a:prstGeom>
          </p:spPr>
        </p:pic>
        <p:pic>
          <p:nvPicPr>
            <p:cNvPr id="16" name="Picture 1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B7D28961-287A-4A4D-82FB-F4B059E72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34" b="50591"/>
            <a:stretch/>
          </p:blipFill>
          <p:spPr>
            <a:xfrm>
              <a:off x="428199" y="5064193"/>
              <a:ext cx="9979779" cy="410845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4C76758-E51E-6046-905D-63CE6057D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409" r="86414" b="1631"/>
            <a:stretch/>
          </p:blipFill>
          <p:spPr>
            <a:xfrm>
              <a:off x="428199" y="5475206"/>
              <a:ext cx="1355824" cy="129984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B73733-E272-884B-85BB-133CE448EE88}"/>
                </a:ext>
              </a:extLst>
            </p:cNvPr>
            <p:cNvGrpSpPr/>
            <p:nvPr/>
          </p:nvGrpSpPr>
          <p:grpSpPr>
            <a:xfrm>
              <a:off x="1055358" y="4204967"/>
              <a:ext cx="301686" cy="1210713"/>
              <a:chOff x="1055358" y="4204967"/>
              <a:chExt cx="301686" cy="121071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232894-C34B-8A43-A030-A34FF031E4B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3D539B-66CB-194F-A7A7-C3448C56E947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6A72CE-3709-7B4F-B40A-5308732841C3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89258A0-F456-B24C-BC91-CACB7FDC1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586" t="49409" r="75160" b="1631"/>
            <a:stretch/>
          </p:blipFill>
          <p:spPr>
            <a:xfrm>
              <a:off x="1784022" y="5475205"/>
              <a:ext cx="1123079" cy="1299840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8C4426B-8F6F-9D4C-AD03-1C597CBA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40" t="49409" r="65737" b="1631"/>
            <a:stretch/>
          </p:blipFill>
          <p:spPr>
            <a:xfrm>
              <a:off x="2907101" y="5475163"/>
              <a:ext cx="940280" cy="1299840"/>
            </a:xfrm>
            <a:prstGeom prst="rect">
              <a:avLst/>
            </a:prstGeom>
          </p:spPr>
        </p:pic>
        <p:pic>
          <p:nvPicPr>
            <p:cNvPr id="25" name="Picture 2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E910583-F7FD-4F4B-A587-D521B3219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263" t="49409" r="53029" b="1631"/>
            <a:stretch/>
          </p:blipFill>
          <p:spPr>
            <a:xfrm>
              <a:off x="3847380" y="5475121"/>
              <a:ext cx="1268083" cy="1299840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5235AD6B-7DF8-7D4F-B0C9-F85D5BC94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970" t="49409" r="16635" b="1631"/>
            <a:stretch/>
          </p:blipFill>
          <p:spPr>
            <a:xfrm>
              <a:off x="5115462" y="5475079"/>
              <a:ext cx="3631723" cy="1299840"/>
            </a:xfrm>
            <a:prstGeom prst="rect">
              <a:avLst/>
            </a:prstGeom>
          </p:spPr>
        </p:pic>
        <p:pic>
          <p:nvPicPr>
            <p:cNvPr id="27" name="Picture 2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87CE3CC4-9141-1D40-8CFE-E3D69D097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365" t="49409" r="3048" b="1631"/>
            <a:stretch/>
          </p:blipFill>
          <p:spPr>
            <a:xfrm>
              <a:off x="8747185" y="5475037"/>
              <a:ext cx="1355824" cy="129984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DB0936-21DC-9644-A0D5-5A5940DC3003}"/>
                </a:ext>
              </a:extLst>
            </p:cNvPr>
            <p:cNvGrpSpPr/>
            <p:nvPr/>
          </p:nvGrpSpPr>
          <p:grpSpPr>
            <a:xfrm>
              <a:off x="2228279" y="4204967"/>
              <a:ext cx="301686" cy="1210713"/>
              <a:chOff x="1055358" y="4204967"/>
              <a:chExt cx="301686" cy="121071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E1A5DD-18A5-6C4F-A19F-7ADB27B5ADC6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326095-2D58-4948-B8C1-5C98ABCEFB5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9328AA-FF93-5943-877E-743EAF3F9B51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ECF06D-A41C-614B-B2E9-94535EDA2746}"/>
                </a:ext>
              </a:extLst>
            </p:cNvPr>
            <p:cNvSpPr txBox="1"/>
            <p:nvPr/>
          </p:nvSpPr>
          <p:spPr>
            <a:xfrm>
              <a:off x="3226398" y="50378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highlight>
                    <a:srgbClr val="800000"/>
                  </a:highlight>
                </a:rPr>
                <a:t>1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5B7F69F-2515-E142-AF42-B74921E96130}"/>
                </a:ext>
              </a:extLst>
            </p:cNvPr>
            <p:cNvGrpSpPr/>
            <p:nvPr/>
          </p:nvGrpSpPr>
          <p:grpSpPr>
            <a:xfrm>
              <a:off x="4248476" y="4204967"/>
              <a:ext cx="301686" cy="1210713"/>
              <a:chOff x="1055358" y="4204967"/>
              <a:chExt cx="301686" cy="121071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283D7B-2147-3346-B4A6-1EB5697FAA72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B20DFD-65F3-5248-B2E4-D49E12F001F2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AFC9E7-091C-A34A-8D90-FBE5A4EAAE59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F7A1AB-6C43-8E4E-9D83-D0C284058657}"/>
                </a:ext>
              </a:extLst>
            </p:cNvPr>
            <p:cNvGrpSpPr/>
            <p:nvPr/>
          </p:nvGrpSpPr>
          <p:grpSpPr>
            <a:xfrm>
              <a:off x="5591322" y="4202453"/>
              <a:ext cx="301686" cy="1210713"/>
              <a:chOff x="1055358" y="4204967"/>
              <a:chExt cx="301686" cy="121071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9175B4-22F6-7B4A-822E-0277600BDF35}"/>
                  </a:ext>
                </a:extLst>
              </p:cNvPr>
              <p:cNvSpPr txBox="1"/>
              <p:nvPr/>
            </p:nvSpPr>
            <p:spPr>
              <a:xfrm>
                <a:off x="1055358" y="42049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728915-CB14-4147-B2F4-36BF5029524D}"/>
                  </a:ext>
                </a:extLst>
              </p:cNvPr>
              <p:cNvSpPr txBox="1"/>
              <p:nvPr/>
            </p:nvSpPr>
            <p:spPr>
              <a:xfrm>
                <a:off x="1055358" y="463550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B6851D-8CE3-004E-B9F7-025E8E512840}"/>
                  </a:ext>
                </a:extLst>
              </p:cNvPr>
              <p:cNvSpPr txBox="1"/>
              <p:nvPr/>
            </p:nvSpPr>
            <p:spPr>
              <a:xfrm>
                <a:off x="1055358" y="504634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highlight>
                      <a:srgbClr val="800000"/>
                    </a:highlight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38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11328</TotalTime>
  <Words>346</Words>
  <Application>Microsoft Macintosh PowerPoint</Application>
  <PresentationFormat>Widescreen</PresentationFormat>
  <Paragraphs>73</Paragraphs>
  <Slides>13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TwinStrand Panel – v3</vt:lpstr>
      <vt:lpstr>Important files</vt:lpstr>
      <vt:lpstr>General Analysis Overview </vt:lpstr>
      <vt:lpstr>APPRIS – Functionally Important Isoforms</vt:lpstr>
      <vt:lpstr>APPRIS – Principal Isoform Flags</vt:lpstr>
      <vt:lpstr>APPRIS – Example with MEI1 </vt:lpstr>
      <vt:lpstr>GTEx – Target Gene Expression in Testis</vt:lpstr>
      <vt:lpstr>PowerPoint Presentation</vt:lpstr>
      <vt:lpstr>PowerPoint Presentation</vt:lpstr>
      <vt:lpstr>PowerPoint Presentation</vt:lpstr>
      <vt:lpstr>How to select exons to look at? </vt:lpstr>
      <vt:lpstr>Caveats with the analysis </vt:lpstr>
      <vt:lpstr>Next steps for TwinStrand panel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TwinStrand Panel - v1</dc:title>
  <dc:creator>Jason Kunisaki</dc:creator>
  <cp:lastModifiedBy>Jason Kunisaki</cp:lastModifiedBy>
  <cp:revision>87</cp:revision>
  <dcterms:created xsi:type="dcterms:W3CDTF">2021-02-04T08:03:59Z</dcterms:created>
  <dcterms:modified xsi:type="dcterms:W3CDTF">2021-03-23T21:15:27Z</dcterms:modified>
</cp:coreProperties>
</file>